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57" r:id="rId3"/>
    <p:sldId id="273" r:id="rId4"/>
    <p:sldId id="263" r:id="rId5"/>
    <p:sldId id="275" r:id="rId6"/>
    <p:sldId id="278" r:id="rId7"/>
    <p:sldId id="277" r:id="rId8"/>
    <p:sldId id="276" r:id="rId9"/>
    <p:sldId id="259" r:id="rId10"/>
    <p:sldId id="271" r:id="rId11"/>
    <p:sldId id="280" r:id="rId12"/>
    <p:sldId id="279" r:id="rId13"/>
    <p:sldId id="282" r:id="rId14"/>
    <p:sldId id="287" r:id="rId15"/>
    <p:sldId id="288" r:id="rId16"/>
    <p:sldId id="283" r:id="rId17"/>
    <p:sldId id="284" r:id="rId18"/>
    <p:sldId id="285" r:id="rId19"/>
    <p:sldId id="286" r:id="rId20"/>
    <p:sldId id="281" r:id="rId21"/>
    <p:sldId id="27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33F"/>
    <a:srgbClr val="FD9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830" autoAdjust="0"/>
  </p:normalViewPr>
  <p:slideViewPr>
    <p:cSldViewPr snapToGrid="0" snapToObjects="1">
      <p:cViewPr varScale="1">
        <p:scale>
          <a:sx n="62" d="100"/>
          <a:sy n="62" d="100"/>
        </p:scale>
        <p:origin x="78" y="74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1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23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2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79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4970" y="2851920"/>
            <a:ext cx="7337265" cy="2123658"/>
          </a:xfrm>
          <a:prstGeom prst="rect">
            <a:avLst/>
          </a:prstGeom>
          <a:solidFill>
            <a:schemeClr val="bg1">
              <a:alpha val="38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accent2">
                <a:alpha val="89000"/>
              </a:schemeClr>
            </a:outerShdw>
            <a:softEdge rad="35560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 배경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B3B6AF-8421-485F-9D57-999F0CC4FF3C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308DD-45E0-4DD1-A76C-4DB41F755972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2267135" y="6082509"/>
            <a:ext cx="3764172" cy="523220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품종개발</a:t>
            </a:r>
            <a:r>
              <a:rPr lang="en-US" altLang="ko-KR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, </a:t>
            </a:r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기술의 발달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891AC-485C-4A0E-9FC9-01BF2D93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0" y="1900150"/>
            <a:ext cx="8230813" cy="40790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539566" y="2123268"/>
            <a:ext cx="3389361" cy="3564609"/>
            <a:chOff x="9616513" y="2782955"/>
            <a:chExt cx="2326278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616513" y="2782955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46850" y="301634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2002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 이후로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감귤의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과잉생산 문제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생산량 </a:t>
              </a:r>
              <a:r>
                <a:rPr lang="ko-KR" altLang="en-US" sz="2800" b="1" dirty="0" err="1">
                  <a:solidFill>
                    <a:schemeClr val="bg1"/>
                  </a:solidFill>
                </a:rPr>
                <a:t>큰폭하락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재배면적 정체상태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4924265" y="4268173"/>
            <a:ext cx="2438096" cy="839173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F6AB-EEC7-453C-804C-D0266713B72F}"/>
              </a:ext>
            </a:extLst>
          </p:cNvPr>
          <p:cNvSpPr/>
          <p:nvPr/>
        </p:nvSpPr>
        <p:spPr>
          <a:xfrm>
            <a:off x="5289890" y="1350745"/>
            <a:ext cx="67024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감귤산업은 생산량 안정시기</a:t>
            </a:r>
            <a:endParaRPr lang="en-US" altLang="ko-KR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2933055"/>
            <a:ext cx="5305570" cy="3808705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2916481"/>
            <a:ext cx="5305570" cy="3808701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80" y="2282123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165878"/>
              </p:ext>
            </p:extLst>
          </p:nvPr>
        </p:nvGraphicFramePr>
        <p:xfrm>
          <a:off x="862445" y="3799982"/>
          <a:ext cx="4291446" cy="2616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BEAR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RAIN1 </a:t>
                      </a:r>
                      <a:r>
                        <a:rPr lang="en-US" altLang="ko-KR" sz="1600" b="1" dirty="0" err="1"/>
                        <a:t>i,t</a:t>
                      </a:r>
                      <a:r>
                        <a:rPr lang="en-US" altLang="ko-KR" sz="1600" b="1" dirty="0"/>
                        <a:t> , RAIN2 </a:t>
                      </a:r>
                      <a:r>
                        <a:rPr lang="en-US" altLang="ko-KR" sz="1600" b="1" dirty="0" err="1"/>
                        <a:t>i</a:t>
                      </a:r>
                      <a:r>
                        <a:rPr lang="en-US" altLang="ko-KR" sz="1600" b="1" dirty="0"/>
                        <a:t> t 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개화기 </a:t>
                      </a:r>
                      <a:r>
                        <a:rPr lang="en-US" altLang="ko-KR" sz="1500" dirty="0"/>
                        <a:t>4-5</a:t>
                      </a:r>
                      <a:r>
                        <a:rPr lang="ko-KR" altLang="en-US" sz="1500" dirty="0"/>
                        <a:t>월</a:t>
                      </a:r>
                      <a:r>
                        <a:rPr lang="en-US" altLang="ko-KR" sz="1500" dirty="0"/>
                        <a:t>/ </a:t>
                      </a:r>
                      <a:r>
                        <a:rPr lang="ko-KR" altLang="en-US" sz="1500" dirty="0"/>
                        <a:t>수확기 </a:t>
                      </a:r>
                      <a:r>
                        <a:rPr lang="en-US" altLang="ko-KR" sz="1500" dirty="0"/>
                        <a:t>7-9</a:t>
                      </a:r>
                      <a:r>
                        <a:rPr lang="ko-KR" altLang="en-US" sz="1500" dirty="0"/>
                        <a:t>월  </a:t>
                      </a:r>
                      <a:r>
                        <a:rPr lang="ko-KR" altLang="en-US" sz="1500" dirty="0" err="1"/>
                        <a:t>평균강수량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T </a:t>
                      </a:r>
                      <a:r>
                        <a:rPr lang="ko-KR" altLang="en-US" sz="1500" dirty="0"/>
                        <a:t>품종변화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기술변수</a:t>
                      </a:r>
                      <a:endParaRPr lang="en-US" altLang="ko-KR" sz="15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W </a:t>
                      </a:r>
                      <a:r>
                        <a:rPr lang="ko-KR" altLang="en-US" sz="1500" dirty="0"/>
                        <a:t>기상재해 더미변수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</a:t>
                      </a:r>
                      <a:r>
                        <a:rPr lang="ko-KR" altLang="en-US" sz="1500" dirty="0"/>
                        <a:t> 과실이 생리적 성숙에 도달에 필요한 온도 일수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제주특성상 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과실생장에 필수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제주도 </a:t>
                      </a:r>
                      <a:r>
                        <a:rPr lang="ko-KR" altLang="en-US" sz="1500" dirty="0" err="1"/>
                        <a:t>특성고려해서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풍속도 변수로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228278"/>
              </p:ext>
            </p:extLst>
          </p:nvPr>
        </p:nvGraphicFramePr>
        <p:xfrm>
          <a:off x="7477006" y="3799982"/>
          <a:ext cx="3598236" cy="2616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066" y="2272387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1894134" y="2935658"/>
            <a:ext cx="21932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공급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4CF10E-5B44-4EE8-932B-95F5C03B494F}"/>
              </a:ext>
            </a:extLst>
          </p:cNvPr>
          <p:cNvSpPr/>
          <p:nvPr/>
        </p:nvSpPr>
        <p:spPr>
          <a:xfrm>
            <a:off x="8198133" y="2905694"/>
            <a:ext cx="21932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수요</a:t>
            </a:r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F965-A185-484B-B689-BBB0117DEC3E}"/>
              </a:ext>
            </a:extLst>
          </p:cNvPr>
          <p:cNvSpPr txBox="1"/>
          <p:nvPr/>
        </p:nvSpPr>
        <p:spPr>
          <a:xfrm>
            <a:off x="278725" y="1779863"/>
            <a:ext cx="953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PERY = f ( BEAR </a:t>
            </a:r>
            <a:r>
              <a:rPr lang="en-US" altLang="ko-KR" b="1" dirty="0" err="1"/>
              <a:t>i,t</a:t>
            </a:r>
            <a:r>
              <a:rPr lang="en-US" altLang="ko-KR" b="1" dirty="0"/>
              <a:t> , RAIN1 </a:t>
            </a:r>
            <a:r>
              <a:rPr lang="en-US" altLang="ko-KR" b="1" dirty="0" err="1"/>
              <a:t>i</a:t>
            </a:r>
            <a:r>
              <a:rPr lang="en-US" altLang="ko-KR" b="1" dirty="0"/>
              <a:t>, t , RAIN2 </a:t>
            </a:r>
            <a:r>
              <a:rPr lang="en-US" altLang="ko-KR" b="1" dirty="0" err="1"/>
              <a:t>i</a:t>
            </a:r>
            <a:r>
              <a:rPr lang="en-US" altLang="ko-KR" b="1" dirty="0"/>
              <a:t>, t , T  ,W  , </a:t>
            </a:r>
            <a:r>
              <a:rPr lang="ko-KR" altLang="en-US" b="1" dirty="0" err="1"/>
              <a:t>풍년더미변수</a:t>
            </a:r>
            <a:r>
              <a:rPr lang="en-US" altLang="ko-KR" b="1" dirty="0"/>
              <a:t> , </a:t>
            </a:r>
            <a:r>
              <a:rPr lang="ko-KR" altLang="en-US" b="1" dirty="0" err="1"/>
              <a:t>흉년더미변수</a:t>
            </a:r>
            <a:r>
              <a:rPr lang="en-US" altLang="ko-KR" b="1" dirty="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64E1E-BB4B-4583-8ED4-A2E9F19F7355}"/>
              </a:ext>
            </a:extLst>
          </p:cNvPr>
          <p:cNvSpPr txBox="1"/>
          <p:nvPr/>
        </p:nvSpPr>
        <p:spPr>
          <a:xfrm>
            <a:off x="172350" y="-27408"/>
            <a:ext cx="910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1. 96</a:t>
            </a:r>
            <a:r>
              <a:rPr lang="ko-KR" altLang="en-US" dirty="0"/>
              <a:t>년 </a:t>
            </a:r>
            <a:r>
              <a:rPr lang="ko-KR" altLang="en-US" dirty="0">
                <a:solidFill>
                  <a:srgbClr val="FF0000"/>
                </a:solidFill>
              </a:rPr>
              <a:t>제주대학교 아열대 농업연구소의 하우스감귤의 수요분석 연구</a:t>
            </a:r>
            <a:r>
              <a:rPr lang="ko-KR" altLang="en-US" dirty="0"/>
              <a:t>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따르면</a:t>
            </a:r>
          </a:p>
          <a:p>
            <a:r>
              <a:rPr lang="ko-KR" altLang="en-US" dirty="0"/>
              <a:t>아래 식은 우리와 식성이 가장 비슷하다고 여긴 일본감귤시장 경험을 토대로 분석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2. 97</a:t>
            </a:r>
            <a:r>
              <a:rPr lang="ko-KR" altLang="en-US" dirty="0"/>
              <a:t>년대 자료 </a:t>
            </a:r>
            <a:r>
              <a:rPr lang="en-US" altLang="ko-KR" dirty="0"/>
              <a:t>:</a:t>
            </a:r>
            <a:r>
              <a:rPr lang="ko-KR" altLang="en-US" dirty="0">
                <a:solidFill>
                  <a:srgbClr val="FF0000"/>
                </a:solidFill>
              </a:rPr>
              <a:t>제주발전연구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권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제주감귤산업에 미치는 영향분석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에 따라</a:t>
            </a:r>
          </a:p>
          <a:p>
            <a:r>
              <a:rPr lang="ko-KR" altLang="en-US" dirty="0"/>
              <a:t>단수함수 모형설정 요인을 확인</a:t>
            </a:r>
            <a:r>
              <a:rPr lang="en-US" altLang="ko-KR" dirty="0"/>
              <a:t>(</a:t>
            </a:r>
            <a:r>
              <a:rPr lang="ko-KR" altLang="en-US" dirty="0"/>
              <a:t>재배면적은 </a:t>
            </a:r>
            <a:r>
              <a:rPr lang="en-US" altLang="ko-KR" dirty="0"/>
              <a:t>2010</a:t>
            </a:r>
            <a:r>
              <a:rPr lang="ko-KR" altLang="en-US" dirty="0"/>
              <a:t>년 이후로 크게 변화가 없어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C93C2A-3F96-40B9-A685-F73DA571828C}"/>
              </a:ext>
            </a:extLst>
          </p:cNvPr>
          <p:cNvCxnSpPr/>
          <p:nvPr/>
        </p:nvCxnSpPr>
        <p:spPr>
          <a:xfrm>
            <a:off x="1007390" y="5259895"/>
            <a:ext cx="18359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CD4397-0753-485D-A61B-71874DBCBBDF}"/>
              </a:ext>
            </a:extLst>
          </p:cNvPr>
          <p:cNvCxnSpPr/>
          <p:nvPr/>
        </p:nvCxnSpPr>
        <p:spPr>
          <a:xfrm>
            <a:off x="1004804" y="5458789"/>
            <a:ext cx="18359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784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DC6B1-84E0-4AB6-84F2-00577DB9F243}"/>
              </a:ext>
            </a:extLst>
          </p:cNvPr>
          <p:cNvSpPr/>
          <p:nvPr/>
        </p:nvSpPr>
        <p:spPr>
          <a:xfrm>
            <a:off x="776217" y="1937770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C04A5-3730-45A2-A98C-675360C9D4D3}"/>
              </a:ext>
            </a:extLst>
          </p:cNvPr>
          <p:cNvSpPr txBox="1"/>
          <p:nvPr/>
        </p:nvSpPr>
        <p:spPr>
          <a:xfrm>
            <a:off x="914400" y="2723205"/>
            <a:ext cx="6647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재배면적 계산식 </a:t>
            </a:r>
            <a:r>
              <a:rPr lang="en-US" altLang="ko-KR" dirty="0"/>
              <a:t>= </a:t>
            </a:r>
            <a:r>
              <a:rPr lang="ko-KR" altLang="en-US" dirty="0"/>
              <a:t>신규재배원 면적 </a:t>
            </a:r>
            <a:r>
              <a:rPr lang="en-US" altLang="ko-KR" dirty="0"/>
              <a:t>+ </a:t>
            </a:r>
            <a:r>
              <a:rPr lang="ko-KR" altLang="en-US" dirty="0"/>
              <a:t>기존면적 </a:t>
            </a:r>
            <a:r>
              <a:rPr lang="en-US" altLang="ko-KR" dirty="0"/>
              <a:t>– </a:t>
            </a:r>
            <a:r>
              <a:rPr lang="ko-KR" altLang="en-US" dirty="0"/>
              <a:t>폐원면적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단수 </a:t>
            </a:r>
            <a:r>
              <a:rPr lang="en-US" altLang="ko-KR" dirty="0"/>
              <a:t>(kg/10a) = </a:t>
            </a:r>
            <a:r>
              <a:rPr lang="ko-KR" altLang="en-US" dirty="0"/>
              <a:t>생산량 </a:t>
            </a:r>
            <a:r>
              <a:rPr lang="en-US" altLang="ko-KR" dirty="0"/>
              <a:t>/ </a:t>
            </a:r>
            <a:r>
              <a:rPr lang="ko-KR" altLang="en-US" dirty="0"/>
              <a:t>재배면적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성과수는</a:t>
            </a:r>
            <a:r>
              <a:rPr lang="en-US" altLang="ko-KR" dirty="0"/>
              <a:t> </a:t>
            </a:r>
            <a:r>
              <a:rPr lang="ko-KR" altLang="en-US" dirty="0"/>
              <a:t>성숙한 과실이 열리는 나무로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성과수비율이 높을수록 단수 증가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노목이 증가하면 단수 감수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해걸이</a:t>
            </a:r>
            <a:r>
              <a:rPr lang="ko-KR" altLang="en-US" dirty="0"/>
              <a:t> 현상 </a:t>
            </a:r>
            <a:r>
              <a:rPr lang="en-US" altLang="ko-KR" dirty="0"/>
              <a:t>= </a:t>
            </a:r>
            <a:r>
              <a:rPr lang="ko-KR" altLang="en-US" dirty="0"/>
              <a:t>단수 감수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5956C329-FE08-4031-B37C-872D9857A469}"/>
              </a:ext>
            </a:extLst>
          </p:cNvPr>
          <p:cNvSpPr/>
          <p:nvPr/>
        </p:nvSpPr>
        <p:spPr>
          <a:xfrm flipH="1">
            <a:off x="7612376" y="2564971"/>
            <a:ext cx="4073346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2000</a:t>
            </a:r>
            <a:r>
              <a:rPr lang="ko-KR" altLang="en-US" dirty="0"/>
              <a:t>년대부터는 </a:t>
            </a:r>
            <a:r>
              <a:rPr lang="ko-KR" altLang="en-US" dirty="0" err="1"/>
              <a:t>큰차이</a:t>
            </a:r>
            <a:r>
              <a:rPr lang="ko-KR" altLang="en-US" dirty="0"/>
              <a:t>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2C0A5-7BCA-4F72-8B1D-9116B933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67" y="5223611"/>
            <a:ext cx="49339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7311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771233C-9268-42DF-BB5F-D8629BB8243C}"/>
              </a:ext>
            </a:extLst>
          </p:cNvPr>
          <p:cNvSpPr/>
          <p:nvPr/>
        </p:nvSpPr>
        <p:spPr>
          <a:xfrm>
            <a:off x="513486" y="1817131"/>
            <a:ext cx="5346032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F9D64-122E-4385-A6DA-086A9CD99D75}"/>
              </a:ext>
            </a:extLst>
          </p:cNvPr>
          <p:cNvSpPr/>
          <p:nvPr/>
        </p:nvSpPr>
        <p:spPr>
          <a:xfrm>
            <a:off x="1361775" y="1941289"/>
            <a:ext cx="32752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기상청 데이터 자료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전처리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845323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62329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61789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58747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63020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21045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2438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7BF6B-5AC1-457E-8370-7E9596B65189}"/>
              </a:ext>
            </a:extLst>
          </p:cNvPr>
          <p:cNvSpPr/>
          <p:nvPr/>
        </p:nvSpPr>
        <p:spPr>
          <a:xfrm>
            <a:off x="2494722" y="934278"/>
            <a:ext cx="7633253" cy="491987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009612" y="4736605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4710801" y="1034410"/>
            <a:ext cx="29754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팀원 소개</a:t>
            </a:r>
            <a:endParaRPr lang="en-US" altLang="ko-KR" sz="5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336C6-0B8B-449D-9C84-39E59E7FAF1D}"/>
              </a:ext>
            </a:extLst>
          </p:cNvPr>
          <p:cNvGrpSpPr/>
          <p:nvPr/>
        </p:nvGrpSpPr>
        <p:grpSpPr>
          <a:xfrm>
            <a:off x="2595654" y="2128988"/>
            <a:ext cx="7385769" cy="2753673"/>
            <a:chOff x="1623843" y="1859822"/>
            <a:chExt cx="7385769" cy="2753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AB776-D6BC-481C-9281-84D705EBB8FB}"/>
                </a:ext>
              </a:extLst>
            </p:cNvPr>
            <p:cNvSpPr txBox="1"/>
            <p:nvPr/>
          </p:nvSpPr>
          <p:spPr>
            <a:xfrm>
              <a:off x="1623843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송 지영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1E8935-E692-4A14-80E2-024DF07E2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5515" y="1859822"/>
              <a:ext cx="1266824" cy="12858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230F95D-8C96-482A-8A14-7BD681B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5883" y="1869346"/>
              <a:ext cx="1266825" cy="124479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4258FDD-DDF9-4990-A764-F2241F61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5128" y="1869347"/>
              <a:ext cx="1266824" cy="12763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D8742F-0742-4275-889F-957787820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81207" y="1859822"/>
              <a:ext cx="1266824" cy="12763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123B80-BABF-41AF-AC0E-72D6BAFF96F2}"/>
                </a:ext>
              </a:extLst>
            </p:cNvPr>
            <p:cNvSpPr txBox="1"/>
            <p:nvPr/>
          </p:nvSpPr>
          <p:spPr>
            <a:xfrm>
              <a:off x="3641427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정 규진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44E4FF-30B7-40BB-AB41-EA250A4894B8}"/>
                </a:ext>
              </a:extLst>
            </p:cNvPr>
            <p:cNvSpPr txBox="1"/>
            <p:nvPr/>
          </p:nvSpPr>
          <p:spPr>
            <a:xfrm>
              <a:off x="54826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장 하림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6492C-8FD6-46FA-9D3B-128384D7F2FF}"/>
                </a:ext>
              </a:extLst>
            </p:cNvPr>
            <p:cNvSpPr txBox="1"/>
            <p:nvPr/>
          </p:nvSpPr>
          <p:spPr>
            <a:xfrm>
              <a:off x="73787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임 영택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3322E-01D0-4CE9-8FC9-2E28F0DDACDE}"/>
                </a:ext>
              </a:extLst>
            </p:cNvPr>
            <p:cNvSpPr txBox="1"/>
            <p:nvPr/>
          </p:nvSpPr>
          <p:spPr>
            <a:xfrm>
              <a:off x="1753336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흐름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3B121-C64E-481D-B91B-193794B2A6C2}"/>
                </a:ext>
              </a:extLst>
            </p:cNvPr>
            <p:cNvSpPr txBox="1"/>
            <p:nvPr/>
          </p:nvSpPr>
          <p:spPr>
            <a:xfrm>
              <a:off x="3781207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검증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담당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357E76-3474-4118-B670-9DCF4BF8B993}"/>
                </a:ext>
              </a:extLst>
            </p:cNvPr>
            <p:cNvSpPr txBox="1"/>
            <p:nvPr/>
          </p:nvSpPr>
          <p:spPr>
            <a:xfrm>
              <a:off x="5612108" y="3828665"/>
              <a:ext cx="13719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시각화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564636-2F69-4ADF-80ED-C79A8A4187B9}"/>
                </a:ext>
              </a:extLst>
            </p:cNvPr>
            <p:cNvSpPr txBox="1"/>
            <p:nvPr/>
          </p:nvSpPr>
          <p:spPr>
            <a:xfrm>
              <a:off x="7508208" y="3828665"/>
              <a:ext cx="150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매니저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C63E1FC-968F-4573-8B8E-9ABC4FEC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05884" y="1869345"/>
              <a:ext cx="1266824" cy="124479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12153C0-47CB-4C56-9689-93D68484F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55129" y="1859823"/>
              <a:ext cx="1266824" cy="1285874"/>
            </a:xfrm>
            <a:prstGeom prst="rect">
              <a:avLst/>
            </a:prstGeom>
          </p:spPr>
        </p:pic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4630E8DA-9A5B-45D1-ACFB-D7C91E26534D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22383C-AC7B-41AD-BF3D-55C638793E67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차별점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및 한계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8832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-110871" y="-60500"/>
            <a:ext cx="1843756" cy="2054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79FB3-F5E5-429E-95EA-D876C436DA0F}"/>
              </a:ext>
            </a:extLst>
          </p:cNvPr>
          <p:cNvSpPr txBox="1"/>
          <p:nvPr/>
        </p:nvSpPr>
        <p:spPr>
          <a:xfrm>
            <a:off x="526144" y="1399810"/>
            <a:ext cx="6487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CONTENTS.</a:t>
            </a:r>
            <a:endParaRPr lang="ko-KR" altLang="en-US" sz="80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77A53-5D5F-4A6D-9EBE-262A3649DCF2}"/>
              </a:ext>
            </a:extLst>
          </p:cNvPr>
          <p:cNvGrpSpPr/>
          <p:nvPr/>
        </p:nvGrpSpPr>
        <p:grpSpPr>
          <a:xfrm>
            <a:off x="736604" y="2928242"/>
            <a:ext cx="2627086" cy="1704213"/>
            <a:chOff x="827315" y="2449271"/>
            <a:chExt cx="2627086" cy="1704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296C87-879B-4E1F-95E7-BE12B9632991}"/>
                </a:ext>
              </a:extLst>
            </p:cNvPr>
            <p:cNvSpPr txBox="1"/>
            <p:nvPr/>
          </p:nvSpPr>
          <p:spPr>
            <a:xfrm>
              <a:off x="13135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01.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FDA5DF-5C24-4F20-87D2-CB83A0AB2B5F}"/>
                </a:ext>
              </a:extLst>
            </p:cNvPr>
            <p:cNvSpPr txBox="1"/>
            <p:nvPr/>
          </p:nvSpPr>
          <p:spPr>
            <a:xfrm>
              <a:off x="827315" y="3507153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분석배경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3452E3-FE65-4104-B514-B022E360131F}"/>
              </a:ext>
            </a:extLst>
          </p:cNvPr>
          <p:cNvGrpSpPr/>
          <p:nvPr/>
        </p:nvGrpSpPr>
        <p:grpSpPr>
          <a:xfrm>
            <a:off x="3769079" y="2928242"/>
            <a:ext cx="2393306" cy="1704213"/>
            <a:chOff x="863542" y="2449271"/>
            <a:chExt cx="2393306" cy="1704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4807-5F9E-4DC9-B635-8F2D5F0FFF73}"/>
                </a:ext>
              </a:extLst>
            </p:cNvPr>
            <p:cNvSpPr txBox="1"/>
            <p:nvPr/>
          </p:nvSpPr>
          <p:spPr>
            <a:xfrm>
              <a:off x="10087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02.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3B42-FD18-4508-8152-B5A205216B23}"/>
                </a:ext>
              </a:extLst>
            </p:cNvPr>
            <p:cNvSpPr txBox="1"/>
            <p:nvPr/>
          </p:nvSpPr>
          <p:spPr>
            <a:xfrm>
              <a:off x="863542" y="3507153"/>
              <a:ext cx="2393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분석과정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5E4B11-D672-492F-9761-3C64A847BBE1}"/>
              </a:ext>
            </a:extLst>
          </p:cNvPr>
          <p:cNvGrpSpPr/>
          <p:nvPr/>
        </p:nvGrpSpPr>
        <p:grpSpPr>
          <a:xfrm>
            <a:off x="6674613" y="2928242"/>
            <a:ext cx="2464970" cy="1704213"/>
            <a:chOff x="1051162" y="2449271"/>
            <a:chExt cx="2464970" cy="1704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3EB324-95F2-46C8-B299-47F3A5E9A0BD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03.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B11AB-C95F-49AA-A304-BEE60A002607}"/>
                </a:ext>
              </a:extLst>
            </p:cNvPr>
            <p:cNvSpPr txBox="1"/>
            <p:nvPr/>
          </p:nvSpPr>
          <p:spPr>
            <a:xfrm>
              <a:off x="1051162" y="3507153"/>
              <a:ext cx="246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분석결과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AF76DA-56E8-4CD9-BEB8-92923D64A99F}"/>
              </a:ext>
            </a:extLst>
          </p:cNvPr>
          <p:cNvGrpSpPr/>
          <p:nvPr/>
        </p:nvGrpSpPr>
        <p:grpSpPr>
          <a:xfrm>
            <a:off x="9521687" y="2921618"/>
            <a:ext cx="2294832" cy="1704213"/>
            <a:chOff x="1221300" y="2449271"/>
            <a:chExt cx="2294832" cy="1704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1FF484-543C-40BF-A0A3-D4E16A74001A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04.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3933-40EA-4AD5-AF99-0C1CD5137193}"/>
                </a:ext>
              </a:extLst>
            </p:cNvPr>
            <p:cNvSpPr txBox="1"/>
            <p:nvPr/>
          </p:nvSpPr>
          <p:spPr>
            <a:xfrm>
              <a:off x="1221300" y="3507153"/>
              <a:ext cx="2294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결론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57FF5-58A5-4B65-85FA-1A9A8B6D392E}"/>
              </a:ext>
            </a:extLst>
          </p:cNvPr>
          <p:cNvSpPr/>
          <p:nvPr/>
        </p:nvSpPr>
        <p:spPr>
          <a:xfrm>
            <a:off x="0" y="4948478"/>
            <a:ext cx="121879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분석목적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데이터설명 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데이터시각화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분석개요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분류모형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	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생산량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소비량 예측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			    				       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차별점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및 한계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107332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2CC376-2332-41FC-BB49-5774AB25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" y="1787088"/>
            <a:ext cx="4794063" cy="43012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7CB87A-A415-4E0B-958B-0456D5576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676640">
            <a:off x="3565551" y="1715509"/>
            <a:ext cx="4873608" cy="3426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27001A-F60B-45E7-80EC-2018471F8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47" y="269629"/>
            <a:ext cx="4706333" cy="3034919"/>
          </a:xfrm>
          <a:prstGeom prst="rect">
            <a:avLst/>
          </a:prstGeom>
        </p:spPr>
      </p:pic>
      <p:pic>
        <p:nvPicPr>
          <p:cNvPr id="16" name="Picture 4" descr="감귤가격 성난 농민들에 대한 이미지 검색결과">
            <a:extLst>
              <a:ext uri="{FF2B5EF4-FFF2-40B4-BE49-F238E27FC236}">
                <a16:creationId xmlns:a16="http://schemas.microsoft.com/office/drawing/2014/main" id="{A6666728-8600-49FF-AAB5-EF61BF2F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7" y="3367003"/>
            <a:ext cx="5370873" cy="32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C917DE-B590-4BB2-92B0-309F8CFA8B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630876">
            <a:off x="8824696" y="902599"/>
            <a:ext cx="3421185" cy="32534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1A8F8E93-4D86-49EC-88C1-08CD69FD5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89" y="3576483"/>
            <a:ext cx="1173805" cy="136058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>
            <a:off x="4379851" y="2634411"/>
            <a:ext cx="3553937" cy="3725128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F3A700-3D29-4125-85DA-84C4C4120104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9FBF93-8E80-4F34-8A83-2137521C4B6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A9BFD4-70E7-4FE7-92C4-0137B1E622A4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276946-BC9C-417B-83AC-78B8391F770A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327A4A-D135-4A11-BEEC-914C4072549E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E7D52-4095-43F6-9245-E39FD7013BA7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204F225-9935-467E-8FDD-A3E01358BABA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351BB-8B06-4EF1-A8D2-24EDB074DCD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PROBLEM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E6FA13-0810-46EE-B1B7-76B0EB108E9E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문제정의 </a:t>
                  </a:r>
                  <a:r>
                    <a:rPr lang="en-US" altLang="ko-KR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&amp; EDA </a:t>
                  </a: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2461876"/>
            <a:ext cx="4661581" cy="132779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2461876"/>
            <a:ext cx="4590143" cy="132779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0685" y="1838770"/>
            <a:ext cx="210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NOW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E8864B-4ABA-4F58-A6D6-6830B3370F83}"/>
              </a:ext>
            </a:extLst>
          </p:cNvPr>
          <p:cNvGrpSpPr/>
          <p:nvPr/>
        </p:nvGrpSpPr>
        <p:grpSpPr>
          <a:xfrm>
            <a:off x="646044" y="2634411"/>
            <a:ext cx="3553937" cy="3725128"/>
            <a:chOff x="843630" y="3080523"/>
            <a:chExt cx="2376725" cy="309073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1EB4E38-D6B4-4ADA-B1CA-5696AD94025A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DE9FF8-180C-4B3D-952D-F7E8461AE596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A994F0-7CA2-486B-B554-62C86A350F3A}"/>
              </a:ext>
            </a:extLst>
          </p:cNvPr>
          <p:cNvGrpSpPr/>
          <p:nvPr/>
        </p:nvGrpSpPr>
        <p:grpSpPr>
          <a:xfrm>
            <a:off x="8113658" y="2634411"/>
            <a:ext cx="3553937" cy="3725128"/>
            <a:chOff x="843630" y="3080523"/>
            <a:chExt cx="2376725" cy="309073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FCCB1A-B98C-44B3-A989-CA928B0E7C75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BE7374E-3D95-4893-9F04-F0FB52677337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65922" y="2745486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안정적 감귤생산량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줄어들고 있는 과실소비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8CEDE-7C07-4AEC-BF78-EA78CA031ACD}"/>
              </a:ext>
            </a:extLst>
          </p:cNvPr>
          <p:cNvSpPr txBox="1"/>
          <p:nvPr/>
        </p:nvSpPr>
        <p:spPr>
          <a:xfrm>
            <a:off x="4687960" y="271743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전국 감귤산업 중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제주감귤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99.7%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C51B55-758B-4554-8CDC-2F3532505E63}"/>
              </a:ext>
            </a:extLst>
          </p:cNvPr>
          <p:cNvSpPr txBox="1"/>
          <p:nvPr/>
        </p:nvSpPr>
        <p:spPr>
          <a:xfrm>
            <a:off x="8421766" y="270314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생산은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이미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포화상태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0CAF2-4687-4786-919C-0F477C269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4" t="60941" r="13750" b="10214"/>
          <a:stretch/>
        </p:blipFill>
        <p:spPr>
          <a:xfrm>
            <a:off x="872836" y="4802301"/>
            <a:ext cx="2878282" cy="83099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673CF7A-8BD6-4457-9450-0DC367790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737" y="4134670"/>
            <a:ext cx="1091381" cy="8309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BF43F91-A942-42F2-AF25-02C096692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181" y="3598353"/>
            <a:ext cx="2804740" cy="201006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6AEC15A-CAFE-44E9-A547-6F9F1CFA3706}"/>
              </a:ext>
            </a:extLst>
          </p:cNvPr>
          <p:cNvSpPr/>
          <p:nvPr/>
        </p:nvSpPr>
        <p:spPr>
          <a:xfrm>
            <a:off x="6324942" y="4538539"/>
            <a:ext cx="1177294" cy="18543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147D804D-5B85-4BC2-8F54-BE753C454CBC}"/>
              </a:ext>
            </a:extLst>
          </p:cNvPr>
          <p:cNvSpPr/>
          <p:nvPr/>
        </p:nvSpPr>
        <p:spPr>
          <a:xfrm>
            <a:off x="5165448" y="167943"/>
            <a:ext cx="6562095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년간 등락하며 감귤재배면적과 생산량은 안정적인 상태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30199D-130D-4C59-94F8-B0E7EAAB9593}"/>
              </a:ext>
            </a:extLst>
          </p:cNvPr>
          <p:cNvSpPr txBox="1"/>
          <p:nvPr/>
        </p:nvSpPr>
        <p:spPr>
          <a:xfrm>
            <a:off x="8118519" y="1366997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지영 </a:t>
            </a:r>
            <a:r>
              <a:rPr lang="en-US" altLang="ko-KR" dirty="0"/>
              <a:t>= </a:t>
            </a:r>
            <a:r>
              <a:rPr lang="ko-KR" altLang="en-US" dirty="0"/>
              <a:t>시각화한 자료 </a:t>
            </a:r>
            <a:r>
              <a:rPr lang="ko-KR" altLang="en-US" dirty="0" err="1"/>
              <a:t>붙일것</a:t>
            </a:r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96D16F7-82D9-4A18-A1D7-D8C2132DC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619" y="3811393"/>
            <a:ext cx="2024830" cy="154174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53CDB9-CF36-432C-B6CC-49C36A44EB28}"/>
              </a:ext>
            </a:extLst>
          </p:cNvPr>
          <p:cNvSpPr/>
          <p:nvPr/>
        </p:nvSpPr>
        <p:spPr>
          <a:xfrm>
            <a:off x="10424695" y="3950004"/>
            <a:ext cx="104387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생과류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가공류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807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1192035"/>
            <a:ext cx="5305570" cy="5469732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819334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819334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067982" y="525307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9604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1192730"/>
            <a:ext cx="5305570" cy="5469732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4706E65-F892-40EC-8687-275A506DAD49}"/>
              </a:ext>
            </a:extLst>
          </p:cNvPr>
          <p:cNvSpPr txBox="1"/>
          <p:nvPr/>
        </p:nvSpPr>
        <p:spPr>
          <a:xfrm>
            <a:off x="685137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소비산업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02" y="2451381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CEC95F-0242-4F0F-BDEB-35CC0879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67" y="2353116"/>
            <a:ext cx="2297649" cy="1723959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41302"/>
              </p:ext>
            </p:extLst>
          </p:nvPr>
        </p:nvGraphicFramePr>
        <p:xfrm>
          <a:off x="862445" y="4295925"/>
          <a:ext cx="4291446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기후 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전국 감귤생산량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평균기온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일조량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감귤류 </a:t>
                      </a:r>
                      <a:r>
                        <a:rPr lang="ko-KR" altLang="en-US" sz="1500" dirty="0" err="1"/>
                        <a:t>품종별</a:t>
                      </a:r>
                      <a:r>
                        <a:rPr lang="ko-KR" altLang="en-US" sz="1500" dirty="0"/>
                        <a:t> 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재배면적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풍속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단수면적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PHU(</a:t>
                      </a:r>
                      <a:r>
                        <a:rPr lang="ko-KR" altLang="en-US" sz="1500" dirty="0"/>
                        <a:t>과실 생장온도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CAAE294-A163-4E2C-93E8-75A67D99817E}"/>
              </a:ext>
            </a:extLst>
          </p:cNvPr>
          <p:cNvSpPr txBox="1"/>
          <p:nvPr/>
        </p:nvSpPr>
        <p:spPr>
          <a:xfrm>
            <a:off x="1291842" y="6209844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기상청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562389"/>
              </p:ext>
            </p:extLst>
          </p:nvPr>
        </p:nvGraphicFramePr>
        <p:xfrm>
          <a:off x="7477006" y="4163250"/>
          <a:ext cx="3598236" cy="2032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감귤소비량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가처분소득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도매가격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생산자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소매가격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소비자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경합과일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인가구비율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수입개방화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5E511C3-AE49-4A2E-9B80-EEFCB2A96043}"/>
              </a:ext>
            </a:extLst>
          </p:cNvPr>
          <p:cNvSpPr txBox="1"/>
          <p:nvPr/>
        </p:nvSpPr>
        <p:spPr>
          <a:xfrm>
            <a:off x="7527119" y="6237989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통계청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781480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3F2FEB-9F3F-481B-900A-5FD07CB13764}"/>
              </a:ext>
            </a:extLst>
          </p:cNvPr>
          <p:cNvSpPr txBox="1"/>
          <p:nvPr/>
        </p:nvSpPr>
        <p:spPr>
          <a:xfrm>
            <a:off x="1007298" y="2501479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PPT </a:t>
            </a:r>
            <a:r>
              <a:rPr lang="ko-KR" altLang="en-US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템플릿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38AA6206-A314-4CC1-BCC7-CA168DFACA0A}"/>
              </a:ext>
            </a:extLst>
          </p:cNvPr>
          <p:cNvSpPr/>
          <p:nvPr/>
        </p:nvSpPr>
        <p:spPr>
          <a:xfrm>
            <a:off x="240631" y="324853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20AFB44F-ED1A-4A4C-A15B-62C32F078894}"/>
              </a:ext>
            </a:extLst>
          </p:cNvPr>
          <p:cNvSpPr/>
          <p:nvPr/>
        </p:nvSpPr>
        <p:spPr>
          <a:xfrm>
            <a:off x="6096000" y="324853"/>
            <a:ext cx="5346032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17174C-5D0D-40E4-917D-1497F6B84FBA}"/>
              </a:ext>
            </a:extLst>
          </p:cNvPr>
          <p:cNvGrpSpPr/>
          <p:nvPr/>
        </p:nvGrpSpPr>
        <p:grpSpPr>
          <a:xfrm>
            <a:off x="540327" y="1394479"/>
            <a:ext cx="2826328" cy="3156739"/>
            <a:chOff x="540327" y="1394479"/>
            <a:chExt cx="2826328" cy="31567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5235B-E586-4E2B-9AE7-903C5A1CDD07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F518CB-F53A-4081-BB1B-EA072DEA7329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단수 예상모형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38D1D-CCD5-4CA0-8A28-AD35E07C5234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</a:rPr>
                <a:t>농업전수조사자료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B79B3B-1B87-4045-B642-539729F7525E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기상청 자료</a:t>
              </a:r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2671CFDB-9FD9-4BF9-8949-55E5D91471F4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칠각형 20">
            <a:extLst>
              <a:ext uri="{FF2B5EF4-FFF2-40B4-BE49-F238E27FC236}">
                <a16:creationId xmlns:a16="http://schemas.microsoft.com/office/drawing/2014/main" id="{8C6F4A54-B74A-4DFC-AF10-00BBC98412ED}"/>
              </a:ext>
            </a:extLst>
          </p:cNvPr>
          <p:cNvSpPr/>
          <p:nvPr/>
        </p:nvSpPr>
        <p:spPr>
          <a:xfrm>
            <a:off x="4153767" y="2706831"/>
            <a:ext cx="3308059" cy="3688773"/>
          </a:xfrm>
          <a:prstGeom prst="heptagon">
            <a:avLst/>
          </a:prstGeom>
          <a:solidFill>
            <a:srgbClr val="FD9D3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4D2C075-E134-412F-8E9B-D2DA4F1A599B}"/>
              </a:ext>
            </a:extLst>
          </p:cNvPr>
          <p:cNvSpPr/>
          <p:nvPr/>
        </p:nvSpPr>
        <p:spPr>
          <a:xfrm rot="2708397">
            <a:off x="3787808" y="2713478"/>
            <a:ext cx="727364" cy="84166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2DA11511-2E5F-4583-A808-5E25A78421B2}"/>
              </a:ext>
            </a:extLst>
          </p:cNvPr>
          <p:cNvSpPr/>
          <p:nvPr/>
        </p:nvSpPr>
        <p:spPr>
          <a:xfrm rot="19349942" flipH="1" flipV="1">
            <a:off x="7156837" y="2751452"/>
            <a:ext cx="657686" cy="79475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D73E61-31D0-402A-A9E6-2D79A92D4EB0}"/>
              </a:ext>
            </a:extLst>
          </p:cNvPr>
          <p:cNvGrpSpPr/>
          <p:nvPr/>
        </p:nvGrpSpPr>
        <p:grpSpPr>
          <a:xfrm>
            <a:off x="8615704" y="1394479"/>
            <a:ext cx="2826328" cy="3156739"/>
            <a:chOff x="540327" y="1394479"/>
            <a:chExt cx="2826328" cy="315673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7A5740-501D-4566-8C8F-21D4A13B4272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485704-9C08-41FE-942E-32C7010BDC6F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수요 예상모형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9B9197-BBA9-4897-B4BD-0BD5F18016F0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농식품부조사자료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9809E1-A7BD-49EC-8435-6CC423C82317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통계청 자료</a:t>
              </a:r>
            </a:p>
          </p:txBody>
        </p:sp>
        <p:sp>
          <p:nvSpPr>
            <p:cNvPr id="30" name="십자형 29">
              <a:extLst>
                <a:ext uri="{FF2B5EF4-FFF2-40B4-BE49-F238E27FC236}">
                  <a16:creationId xmlns:a16="http://schemas.microsoft.com/office/drawing/2014/main" id="{50A6E05E-7DEF-42E3-A650-F2D222F91816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9283A4-5A0F-4DB5-9AFD-ADF8DEC9D820}"/>
              </a:ext>
            </a:extLst>
          </p:cNvPr>
          <p:cNvSpPr/>
          <p:nvPr/>
        </p:nvSpPr>
        <p:spPr>
          <a:xfrm>
            <a:off x="4534775" y="3841945"/>
            <a:ext cx="244810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감귤소비패턴에 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따른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감귤출하량과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감귤소비량의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추이 분석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A20E515-5AA7-449A-99EF-398B433EF349}"/>
              </a:ext>
            </a:extLst>
          </p:cNvPr>
          <p:cNvGrpSpPr/>
          <p:nvPr/>
        </p:nvGrpSpPr>
        <p:grpSpPr>
          <a:xfrm>
            <a:off x="5707064" y="1883877"/>
            <a:ext cx="959526" cy="1478584"/>
            <a:chOff x="9366991" y="4033601"/>
            <a:chExt cx="959526" cy="147858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38598EB-94BC-4644-89F8-F4D1076D7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2FAD48-CB37-49C6-BBCE-E23D2BA87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354174-291E-4D0F-B6E5-45D4B8E1B317}"/>
              </a:ext>
            </a:extLst>
          </p:cNvPr>
          <p:cNvSpPr/>
          <p:nvPr/>
        </p:nvSpPr>
        <p:spPr>
          <a:xfrm>
            <a:off x="721807" y="449011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8CF4FB-9325-4619-90D7-44F0F2E1C263}"/>
              </a:ext>
            </a:extLst>
          </p:cNvPr>
          <p:cNvSpPr/>
          <p:nvPr/>
        </p:nvSpPr>
        <p:spPr>
          <a:xfrm>
            <a:off x="6860931" y="449011"/>
            <a:ext cx="34419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현대인의 과실소비패턴 분석</a:t>
            </a:r>
          </a:p>
        </p:txBody>
      </p:sp>
    </p:spTree>
    <p:extLst>
      <p:ext uri="{BB962C8B-B14F-4D97-AF65-F5344CB8AC3E}">
        <p14:creationId xmlns:p14="http://schemas.microsoft.com/office/powerpoint/2010/main" val="28656542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DB8093A-1E1A-45C0-B775-D6A81A7542A5}"/>
              </a:ext>
            </a:extLst>
          </p:cNvPr>
          <p:cNvSpPr/>
          <p:nvPr/>
        </p:nvSpPr>
        <p:spPr>
          <a:xfrm>
            <a:off x="8272397" y="3315280"/>
            <a:ext cx="2808685" cy="2513440"/>
          </a:xfrm>
          <a:custGeom>
            <a:avLst/>
            <a:gdLst>
              <a:gd name="connsiteX0" fmla="*/ 0 w 1825640"/>
              <a:gd name="connsiteY0" fmla="*/ 1600620 h 2513440"/>
              <a:gd name="connsiteX1" fmla="*/ 539541 w 1825640"/>
              <a:gd name="connsiteY1" fmla="*/ 1600620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379617 w 1825640"/>
              <a:gd name="connsiteY4" fmla="*/ 1590229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493917 w 1825640"/>
              <a:gd name="connsiteY4" fmla="*/ 1569448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5640" h="2513440">
                <a:moveTo>
                  <a:pt x="0" y="1600620"/>
                </a:moveTo>
                <a:lnTo>
                  <a:pt x="394069" y="1548666"/>
                </a:lnTo>
                <a:lnTo>
                  <a:pt x="539541" y="0"/>
                </a:lnTo>
                <a:lnTo>
                  <a:pt x="1286099" y="0"/>
                </a:lnTo>
                <a:lnTo>
                  <a:pt x="1493917" y="1569448"/>
                </a:lnTo>
                <a:lnTo>
                  <a:pt x="1825640" y="1600620"/>
                </a:lnTo>
                <a:lnTo>
                  <a:pt x="912820" y="2513440"/>
                </a:lnTo>
                <a:lnTo>
                  <a:pt x="0" y="1600620"/>
                </a:lnTo>
                <a:close/>
              </a:path>
            </a:pathLst>
          </a:custGeom>
          <a:gradFill flip="none" rotWithShape="1">
            <a:gsLst>
              <a:gs pos="62000">
                <a:srgbClr val="F2BC9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42931DC-45BD-455D-802A-E130DAF94596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A9C8C6-DDDB-4CD2-8445-4FAB9C6471CD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5A0E7-2409-4C83-8EF6-6CAB4D849F58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713210-36C8-44AD-8C04-D00999AEDB9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3579D19-74F9-4407-8DD8-F9B07306E31B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0077AE-6963-4769-BB6F-52822DE1DB49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F655B4C-350C-4443-B8C6-BC6CFC2027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328684"/>
                <a:chOff x="1738086" y="305207"/>
                <a:chExt cx="6270343" cy="13286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D7C1AE2-FBE0-4C8D-8E42-2A4447AC1CDF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분석배경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C3CCB6-8195-40C6-96B2-3B28DC9E896D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현재 제주감귤산업의 안정적인 미래를 위해서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  <a:p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소비패턴을 분석해서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,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출하량과 소비량의 적정한 비율을 찾는다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.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 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791B941-E9EE-4876-90F7-E09204190268}"/>
              </a:ext>
            </a:extLst>
          </p:cNvPr>
          <p:cNvGrpSpPr/>
          <p:nvPr/>
        </p:nvGrpSpPr>
        <p:grpSpPr>
          <a:xfrm rot="16200000">
            <a:off x="5206895" y="3020623"/>
            <a:ext cx="1674102" cy="2176798"/>
            <a:chOff x="9180279" y="3972933"/>
            <a:chExt cx="827314" cy="1251642"/>
          </a:xfrm>
        </p:grpSpPr>
        <p:sp>
          <p:nvSpPr>
            <p:cNvPr id="116" name="아래쪽 화살표 94">
              <a:extLst>
                <a:ext uri="{FF2B5EF4-FFF2-40B4-BE49-F238E27FC236}">
                  <a16:creationId xmlns:a16="http://schemas.microsoft.com/office/drawing/2014/main" id="{BEBCB02E-88AA-46F3-937D-F36F65FFA052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FF64638-811F-46A2-B146-4DB07B75E23A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16902-D959-4A1D-8CC0-F86D086FDE56}"/>
              </a:ext>
            </a:extLst>
          </p:cNvPr>
          <p:cNvGrpSpPr/>
          <p:nvPr/>
        </p:nvGrpSpPr>
        <p:grpSpPr>
          <a:xfrm>
            <a:off x="1471374" y="2571758"/>
            <a:ext cx="3079844" cy="3745914"/>
            <a:chOff x="1471374" y="2571758"/>
            <a:chExt cx="3079844" cy="374591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C8EA3A0-C114-4977-B614-B9FBA29DB2D7}"/>
                </a:ext>
              </a:extLst>
            </p:cNvPr>
            <p:cNvGrpSpPr/>
            <p:nvPr/>
          </p:nvGrpSpPr>
          <p:grpSpPr>
            <a:xfrm>
              <a:off x="1471374" y="2571758"/>
              <a:ext cx="3079844" cy="791023"/>
              <a:chOff x="7362361" y="1673663"/>
              <a:chExt cx="2376725" cy="61467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6E04F8AF-D0DF-4747-8411-777F61742426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2FD702F-700F-4F78-B685-06814DA9D756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8" cy="40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생산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8DD8CEC-AD11-4722-B255-D2B5F69F0DB3}"/>
                </a:ext>
              </a:extLst>
            </p:cNvPr>
            <p:cNvGrpSpPr/>
            <p:nvPr/>
          </p:nvGrpSpPr>
          <p:grpSpPr>
            <a:xfrm>
              <a:off x="1471374" y="3423951"/>
              <a:ext cx="3079844" cy="791023"/>
              <a:chOff x="7362361" y="1673663"/>
              <a:chExt cx="2376725" cy="61467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C4A3692-B984-4780-954A-2560D56AED7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E9509A-10D9-4425-B627-7A12AEBF696C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9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9A6D2B7-B1E1-405D-9FCE-3207A7411BF0}"/>
                </a:ext>
              </a:extLst>
            </p:cNvPr>
            <p:cNvGrpSpPr/>
            <p:nvPr/>
          </p:nvGrpSpPr>
          <p:grpSpPr>
            <a:xfrm>
              <a:off x="1471374" y="4711916"/>
              <a:ext cx="3079844" cy="791023"/>
              <a:chOff x="7362361" y="1673663"/>
              <a:chExt cx="2376725" cy="61467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30C9C0-19A6-4FB9-A19A-E1AF697311A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A6C795-2184-49C2-9828-6AA182AD0D1F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국내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650CE5E2-3E32-4C3F-BF23-403EB04B02EB}"/>
                </a:ext>
              </a:extLst>
            </p:cNvPr>
            <p:cNvSpPr/>
            <p:nvPr/>
          </p:nvSpPr>
          <p:spPr>
            <a:xfrm>
              <a:off x="2828161" y="4251717"/>
              <a:ext cx="413803" cy="404779"/>
            </a:xfrm>
            <a:prstGeom prst="plus">
              <a:avLst>
                <a:gd name="adj" fmla="val 37784"/>
              </a:avLst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D96DC86-AC51-4AA3-85F0-316A9650B06F}"/>
                </a:ext>
              </a:extLst>
            </p:cNvPr>
            <p:cNvGrpSpPr/>
            <p:nvPr/>
          </p:nvGrpSpPr>
          <p:grpSpPr>
            <a:xfrm>
              <a:off x="1471374" y="5526649"/>
              <a:ext cx="3079844" cy="791023"/>
              <a:chOff x="7362361" y="1673663"/>
              <a:chExt cx="2376725" cy="614678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D1B76C9-3A55-4DFE-951F-5F561FC5BFF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E84EFD-7050-49CF-824F-886655BBC858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수입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5AC5F8F-D46A-458E-B1B3-D68B0F907742}"/>
                </a:ext>
              </a:extLst>
            </p:cNvPr>
            <p:cNvCxnSpPr/>
            <p:nvPr/>
          </p:nvCxnSpPr>
          <p:spPr>
            <a:xfrm>
              <a:off x="2094342" y="3179618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AB77195-DE9A-48B5-BBB4-E42179582651}"/>
                </a:ext>
              </a:extLst>
            </p:cNvPr>
            <p:cNvCxnSpPr/>
            <p:nvPr/>
          </p:nvCxnSpPr>
          <p:spPr>
            <a:xfrm>
              <a:off x="2094342" y="4028209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C823346-9FFD-43B2-9110-8AA5F47D906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613756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D60E589-5CAF-4BBD-AA0C-96C68506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532707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F427D8-9540-4B69-8D22-189FCCD4FF69}"/>
              </a:ext>
            </a:extLst>
          </p:cNvPr>
          <p:cNvGrpSpPr/>
          <p:nvPr/>
        </p:nvGrpSpPr>
        <p:grpSpPr>
          <a:xfrm>
            <a:off x="7284026" y="1810262"/>
            <a:ext cx="4322619" cy="1061578"/>
            <a:chOff x="7284026" y="1810262"/>
            <a:chExt cx="4322619" cy="106157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DC989F2-8008-44FD-A995-46D9B4B3F9FC}"/>
                </a:ext>
              </a:extLst>
            </p:cNvPr>
            <p:cNvGrpSpPr/>
            <p:nvPr/>
          </p:nvGrpSpPr>
          <p:grpSpPr>
            <a:xfrm>
              <a:off x="7284026" y="2296323"/>
              <a:ext cx="4322619" cy="575517"/>
              <a:chOff x="7249900" y="1688176"/>
              <a:chExt cx="2489186" cy="60016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27C62EED-AF03-4652-B6DD-CA612CAF2670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C15452-2C30-41CC-AC28-57E570240C7D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A68313-0000-4767-8D44-37912F89CD71}"/>
                </a:ext>
              </a:extLst>
            </p:cNvPr>
            <p:cNvSpPr/>
            <p:nvPr/>
          </p:nvSpPr>
          <p:spPr>
            <a:xfrm>
              <a:off x="8068840" y="1810262"/>
              <a:ext cx="2646878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예측결과</a:t>
              </a:r>
              <a:endPara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9B789-558D-401D-852F-7056729ADC28}"/>
              </a:ext>
            </a:extLst>
          </p:cNvPr>
          <p:cNvSpPr/>
          <p:nvPr/>
        </p:nvSpPr>
        <p:spPr>
          <a:xfrm>
            <a:off x="7521343" y="2920239"/>
            <a:ext cx="43107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예측</a:t>
            </a:r>
            <a:endParaRPr lang="en-US" altLang="ko-KR" sz="4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소비 예측</a:t>
            </a:r>
            <a:endParaRPr lang="en-US" altLang="ko-KR" sz="4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A126F-324B-4D7B-8064-7555D0BBF871}"/>
              </a:ext>
            </a:extLst>
          </p:cNvPr>
          <p:cNvSpPr/>
          <p:nvPr/>
        </p:nvSpPr>
        <p:spPr>
          <a:xfrm>
            <a:off x="7100953" y="5926994"/>
            <a:ext cx="509104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미래 예측 시나리오</a:t>
            </a:r>
            <a:endParaRPr lang="en-US" altLang="ko-KR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849647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511573" y="2931734"/>
            <a:ext cx="2262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  <a:ea typeface="Giddyup Std" charset="0"/>
                <a:cs typeface="Giddyup Std" charset="0"/>
              </a:rPr>
              <a:t>데이터</a:t>
            </a:r>
            <a:endParaRPr kumimoji="1"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  <a:ea typeface="Giddyup Std" charset="0"/>
              <a:cs typeface="Giddyup Std" charset="0"/>
            </a:endParaRPr>
          </a:p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시각화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516</Words>
  <Application>Microsoft Office PowerPoint</Application>
  <PresentationFormat>와이드스크린</PresentationFormat>
  <Paragraphs>193</Paragraphs>
  <Slides>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1훈점보맘보 B</vt:lpstr>
      <vt:lpstr>Giddyup Std</vt:lpstr>
      <vt:lpstr>HY견고딕</vt:lpstr>
      <vt:lpstr>Nanum Gothic</vt:lpstr>
      <vt:lpstr>나눔손글씨 펜</vt:lpstr>
      <vt:lpstr>나눔스퀘어</vt:lpstr>
      <vt:lpstr>맑은 고딕</vt:lpstr>
      <vt:lpstr>조선일보명조</vt:lpstr>
      <vt:lpstr>함초롬바탕 확장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ICT01_10</cp:lastModifiedBy>
  <cp:revision>133</cp:revision>
  <dcterms:created xsi:type="dcterms:W3CDTF">2016-11-29T09:26:18Z</dcterms:created>
  <dcterms:modified xsi:type="dcterms:W3CDTF">2020-01-21T09:41:15Z</dcterms:modified>
  <cp:version>1000.0000.01</cp:version>
</cp:coreProperties>
</file>